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7" r:id="rId3"/>
    <p:sldId id="297" r:id="rId4"/>
    <p:sldId id="260" r:id="rId5"/>
    <p:sldId id="298" r:id="rId6"/>
    <p:sldId id="264" r:id="rId7"/>
    <p:sldId id="309" r:id="rId8"/>
    <p:sldId id="307" r:id="rId9"/>
    <p:sldId id="299" r:id="rId10"/>
    <p:sldId id="300" r:id="rId11"/>
    <p:sldId id="301" r:id="rId12"/>
    <p:sldId id="310" r:id="rId13"/>
    <p:sldId id="308" r:id="rId14"/>
    <p:sldId id="265" r:id="rId15"/>
    <p:sldId id="302" r:id="rId16"/>
    <p:sldId id="288" r:id="rId17"/>
    <p:sldId id="303" r:id="rId18"/>
    <p:sldId id="304" r:id="rId19"/>
    <p:sldId id="275" r:id="rId20"/>
    <p:sldId id="305" r:id="rId21"/>
    <p:sldId id="306" r:id="rId22"/>
  </p:sldIdLst>
  <p:sldSz cx="9144000" cy="5143500" type="screen16x9"/>
  <p:notesSz cx="6858000" cy="9144000"/>
  <p:embeddedFontLst>
    <p:embeddedFont>
      <p:font typeface="Barlow" panose="020B0604020202020204" charset="-70"/>
      <p:regular r:id="rId24"/>
      <p:bold r:id="rId25"/>
      <p:italic r:id="rId26"/>
      <p:boldItalic r:id="rId27"/>
    </p:embeddedFont>
    <p:embeddedFont>
      <p:font typeface="Raleway" panose="020B0604020202020204" charset="-7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Barlow Light" panose="020B0604020202020204" charset="-70"/>
      <p:regular r:id="rId36"/>
      <p:bold r:id="rId37"/>
      <p:italic r:id="rId38"/>
      <p:boldItalic r:id="rId39"/>
    </p:embeddedFont>
    <p:embeddedFont>
      <p:font typeface="Raleway Thin" panose="020B0604020202020204" charset="-7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D"/>
    <a:srgbClr val="99999B"/>
    <a:srgbClr val="007BB9"/>
    <a:srgbClr val="00B5DD"/>
    <a:srgbClr val="4683A2"/>
    <a:srgbClr val="C5C5C5"/>
    <a:srgbClr val="63656E"/>
    <a:srgbClr val="3A3F50"/>
    <a:srgbClr val="FFFFFF"/>
    <a:srgbClr val="FFC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788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308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945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966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c620bbb03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c620bbb03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42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c620bbb03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c620bbb03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66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c620bbb03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c620bbb03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788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825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c620bbb03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c620bbb03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462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04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67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77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23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25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53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45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62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99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828564" y="1507089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Profesinio mokymo centras „Žirmūnai“ - pirmasis Lietuvoje akredituotas BTEC centras</a:t>
            </a:r>
            <a:endParaRPr sz="3200" dirty="0">
              <a:solidFill>
                <a:srgbClr val="4683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199037" y="1549387"/>
            <a:ext cx="5053608" cy="13113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„Svetingumo verslas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mokymai – galimybė įgyti kvalifikuotą darbą užsienyje</a:t>
            </a:r>
            <a:endParaRPr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13" name="Google Shape;4209;p48"/>
          <p:cNvGrpSpPr/>
          <p:nvPr/>
        </p:nvGrpSpPr>
        <p:grpSpPr>
          <a:xfrm>
            <a:off x="5699531" y="1106906"/>
            <a:ext cx="2722269" cy="2939896"/>
            <a:chOff x="2183550" y="65875"/>
            <a:chExt cx="4483981" cy="4807045"/>
          </a:xfrm>
        </p:grpSpPr>
        <p:sp>
          <p:nvSpPr>
            <p:cNvPr id="114" name="Google Shape;4210;p48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4211;p48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212;p48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4213;p48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4214;p48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4215;p48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4216;p48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4217;p48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4218;p48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4219;p48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4220;p48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4221;p48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4222;p48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4223;p48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4224;p48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4225;p48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4226;p48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4227;p48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4228;p48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4229;p48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4230;p48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4231;p48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4232;p48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172" name="Google Shape;4233;p48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183" name="Google Shape;4234;p48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4235;p48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4236;p48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6" name="Google Shape;4237;p48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251" name="Google Shape;4238;p48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4239;p48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7" name="Google Shape;4240;p48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4241;p48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4242;p48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4243;p48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4244;p48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4245;p48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4246;p48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4247;p48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4248;p48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4249;p48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4250;p48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4251;p48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4252;p48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4253;p48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4254;p48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4255;p48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4256;p48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4257;p48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4258;p48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4259;p48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4260;p48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4261;p48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4262;p48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4263;p48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4264;p48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4265;p48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4266;p48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4267;p48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4268;p48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4269;p48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4270;p48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4271;p48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4272;p48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4273;p48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4274;p48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4275;p48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4276;p48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4277;p48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4278;p48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4279;p48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4280;p48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4281;p48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4282;p48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4283;p48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4284;p48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4285;p48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4286;p48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4287;p48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4288;p48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4289;p48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4290;p48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4291;p48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4292;p48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4293;p48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4294;p48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4295;p48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4296;p48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4297;p48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4298;p48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4299;p48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4300;p48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4301;p48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4302;p48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4303;p48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3" name="Google Shape;4304;p48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174" name="Google Shape;4305;p48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178" name="Google Shape;4306;p48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4307;p48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4308;p4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4309;p4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4310;p48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5" name="Google Shape;4311;p48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4312;p48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4313;p48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4314;p48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4315;p48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4316;p48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4317;p48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4318;p48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4319;p48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4320;p48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4321;p48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4322;p48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4323;p48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4324;p48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4325;p48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4326;p48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4327;p48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4328;p48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4329;p48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4330;p48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4331;p48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4332;p48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4333;p48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4334;p48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4335;p48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4336;p48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4337;p48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4338;p48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4339;p48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4340;p48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4341;p48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4342;p48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" name="Google Shape;4343;p48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167" name="Google Shape;4344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4345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4346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4347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4348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4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752833" y="61935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tavęs laukia?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ksto vietos rezervavimo ženklas 1"/>
          <p:cNvSpPr>
            <a:spLocks noGrp="1"/>
          </p:cNvSpPr>
          <p:nvPr>
            <p:ph type="body" idx="1"/>
          </p:nvPr>
        </p:nvSpPr>
        <p:spPr>
          <a:xfrm>
            <a:off x="354072" y="1160700"/>
            <a:ext cx="7552395" cy="2954386"/>
          </a:xfrm>
        </p:spPr>
        <p:txBody>
          <a:bodyPr/>
          <a:lstStyle/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Maitinimo paslaugų teikimo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priežiūra – įgysite žinių, kaip vadovaujantis įstatymais užtikrinti tinkamą maitinimo paslaugų teikimą.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Išlaidų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kontrolė – išmoksite nusistatyti ir laikytis suplanuoto biudžeto. 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Klientų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aptarnavimas – įgysite gebėjimų, kaip aptarnauti klientą nuo pirmojo skambučio iki paslaugos suteikimo pabaigos. 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Apgyvendinimo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operacijos – sužinosite, kaip įgyvendinti ir atitikti keliamus apgyvendinimo kriterijus.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Svetingumo rinkodara - suprasite, kaip organizuoti pardavimo strategiją ir ją įgyvendinti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Komandos ugdymas – išmoksite, kaip formuoti komandą ir užtikrinti sklandų bendradarbiavimą.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286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kaidrės numerio vietos rezervavimo ženklas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82" y="197683"/>
            <a:ext cx="4499746" cy="48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Kokios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karjeros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galimyb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ės?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155771"/>
            <a:ext cx="7751774" cy="2679000"/>
          </a:xfrm>
        </p:spPr>
        <p:txBody>
          <a:bodyPr/>
          <a:lstStyle/>
          <a:p>
            <a:pPr marL="127000" indent="0">
              <a:buNone/>
            </a:pP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Štai keletas karjeros galimybių, kurias gali lemti BTEC: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10" name="Teksto vietos rezervavimo ženklas 3"/>
          <p:cNvSpPr txBox="1">
            <a:spLocks/>
          </p:cNvSpPr>
          <p:nvPr/>
        </p:nvSpPr>
        <p:spPr>
          <a:xfrm>
            <a:off x="1431499" y="2334295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Char char="▸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127000" indent="0">
              <a:buFont typeface="Barlow Light"/>
              <a:buNone/>
            </a:pP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Maitinimo padalinio vadybininkas</a:t>
            </a:r>
            <a:endParaRPr lang="en-US" sz="1800" dirty="0" smtClean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Font typeface="Barlow Light"/>
              <a:buNone/>
            </a:pP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Konferencijų centro vadovas</a:t>
            </a:r>
            <a:endParaRPr lang="en-US" sz="1800" dirty="0" smtClean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Font typeface="Barlow Light"/>
              <a:buNone/>
            </a:pP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Klientų aptarnavimo vadybininkas</a:t>
            </a:r>
          </a:p>
          <a:p>
            <a:pPr marL="127000" indent="0">
              <a:buFont typeface="Barlow Light"/>
              <a:buNone/>
            </a:pP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Renginių vadybininkas</a:t>
            </a:r>
            <a:endParaRPr lang="lt-LT" dirty="0"/>
          </a:p>
        </p:txBody>
      </p:sp>
      <p:sp>
        <p:nvSpPr>
          <p:cNvPr id="11" name="Teksto vietos rezervavimo ženklas 4"/>
          <p:cNvSpPr>
            <a:spLocks noGrp="1"/>
          </p:cNvSpPr>
          <p:nvPr>
            <p:ph type="body" idx="3"/>
          </p:nvPr>
        </p:nvSpPr>
        <p:spPr>
          <a:xfrm>
            <a:off x="4969297" y="2315304"/>
            <a:ext cx="2563500" cy="2679000"/>
          </a:xfrm>
        </p:spPr>
        <p:txBody>
          <a:bodyPr/>
          <a:lstStyle/>
          <a:p>
            <a:pPr marL="127000" indent="0">
              <a:buNone/>
            </a:pPr>
            <a:r>
              <a:rPr lang="en-US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Kelionių konsultantas</a:t>
            </a:r>
          </a:p>
          <a:p>
            <a:pPr marL="127000" indent="0">
              <a:buNone/>
            </a:pP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Kelionių organizatorius</a:t>
            </a:r>
            <a:endParaRPr lang="en-US" sz="1800" dirty="0" smtClean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 uosto operatorius</a:t>
            </a:r>
            <a:endParaRPr lang="en-US" sz="1800" dirty="0" smtClean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013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" r="-200" b="10577"/>
          <a:stretch/>
        </p:blipFill>
        <p:spPr>
          <a:xfrm>
            <a:off x="5005773" y="-6876"/>
            <a:ext cx="4193229" cy="5150375"/>
          </a:xfrm>
          <a:prstGeom prst="rect">
            <a:avLst/>
          </a:prstGeom>
        </p:spPr>
      </p:pic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536621" y="626798"/>
            <a:ext cx="36672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mokysitės?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285320" y="1378129"/>
            <a:ext cx="4169802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Mokymasis per praktiką – </a:t>
            </a:r>
            <a:r>
              <a:rPr lang="en-US" sz="1800" dirty="0" err="1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imitacinis</a:t>
            </a: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įmonės/verslo kūrimas.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Galimybė konsultuotis ir mokytis iš Lietuvos ir užsienio verslo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atstovų.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Galimybė atlikti praktiką pagal </a:t>
            </a:r>
            <a:r>
              <a:rPr lang="lt-LT" sz="1800" dirty="0" err="1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programą.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777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525952" y="653726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t-LT" sz="3200" dirty="0">
                <a:solidFill>
                  <a:srgbClr val="007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Pagrindinės naudos</a:t>
            </a: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ksto vietos rezervavimo ženklas 1"/>
          <p:cNvSpPr>
            <a:spLocks noGrp="1"/>
          </p:cNvSpPr>
          <p:nvPr>
            <p:ph type="body" idx="1"/>
          </p:nvPr>
        </p:nvSpPr>
        <p:spPr>
          <a:xfrm>
            <a:off x="402199" y="1373831"/>
            <a:ext cx="5317957" cy="2954386"/>
          </a:xfrm>
        </p:spPr>
        <p:txBody>
          <a:bodyPr/>
          <a:lstStyle/>
          <a:p>
            <a: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Žinios, reikalingos pradedančiajam verslininkui - kaip išsigryninti savo auditoriją, ją pasiekti įvairiais kanalais, kaip parduoti paslaugą/produktą</a:t>
            </a:r>
            <a:r>
              <a:rPr lang="lt-LT" sz="1800" dirty="0" smtClean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Svetingumo </a:t>
            </a:r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verslo programa leis studijuojantiems užsienyje susirasti </a:t>
            </a:r>
            <a: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kvalifikuotą darbą viešbučių sektoriuje – sektoriuje, kuriame darbą derinti su studijomis yra lengviausia.</a:t>
            </a:r>
          </a:p>
          <a:p>
            <a: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BTEC mokinių įsidarbina pilnu etatu po baigimo.</a:t>
            </a:r>
          </a:p>
          <a:p>
            <a: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62% didelių kompanijų įdarbina BTEC absolventus.</a:t>
            </a:r>
          </a:p>
          <a:p>
            <a:endParaRPr lang="lt-LT" dirty="0">
              <a:solidFill>
                <a:srgbClr val="63656E"/>
              </a:solidFill>
            </a:endParaRPr>
          </a:p>
          <a:p>
            <a:endParaRPr lang="lt-LT" dirty="0">
              <a:solidFill>
                <a:srgbClr val="63656E"/>
              </a:solidFill>
            </a:endParaRPr>
          </a:p>
        </p:txBody>
      </p:sp>
      <p:grpSp>
        <p:nvGrpSpPr>
          <p:cNvPr id="5" name="Google Shape;1175;p27"/>
          <p:cNvGrpSpPr/>
          <p:nvPr/>
        </p:nvGrpSpPr>
        <p:grpSpPr>
          <a:xfrm>
            <a:off x="5843909" y="935025"/>
            <a:ext cx="2928639" cy="3447175"/>
            <a:chOff x="2152775" y="305709"/>
            <a:chExt cx="4264823" cy="4762415"/>
          </a:xfrm>
        </p:grpSpPr>
        <p:grpSp>
          <p:nvGrpSpPr>
            <p:cNvPr id="6" name="Google Shape;1176;p2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509" name="Google Shape;1177;p2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1178;p2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1179;p2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1180;p2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1181;p2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1182;p2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1183;p2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1184;p2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1185;p2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1186;p2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1187;p2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1188;p2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1189;p2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1190;p2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1191;p2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1192;p2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1193;p2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194;p2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493" name="Google Shape;1195;p2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1196;p2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1197;p2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1198;p2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1199;p2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1200;p2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1201;p2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1202;p2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1203;p2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1204;p2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1205;p2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1206;p2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1207;p2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1208;p2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1209;p2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1210;p2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211;p2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477" name="Google Shape;1212;p2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1213;p2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1214;p2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1215;p2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1216;p2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1217;p2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1218;p2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1219;p2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1220;p2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1221;p2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1222;p2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1223;p2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1224;p2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1225;p2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1226;p2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1227;p2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228;p2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461" name="Google Shape;1229;p2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1230;p2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1231;p2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1232;p2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1233;p2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1234;p2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1235;p2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1236;p2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1237;p2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1238;p2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1239;p2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1240;p2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1241;p2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1242;p2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1243;p2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1244;p2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245;p2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445" name="Google Shape;1246;p2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1247;p2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1248;p2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1249;p2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1250;p2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1251;p2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1252;p2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1253;p2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1254;p2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1255;p2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1256;p2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1257;p2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1258;p2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1259;p2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1260;p2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1261;p2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262;p2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429" name="Google Shape;1263;p2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1264;p2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1265;p2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1266;p2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1267;p2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1268;p2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1269;p2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1270;p2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1271;p2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1272;p2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1273;p2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1274;p2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1275;p2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1276;p2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1277;p2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1278;p2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279;p2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413" name="Google Shape;1280;p2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1281;p2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1282;p2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1283;p2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1284;p2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1285;p2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1286;p2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1287;p2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1288;p2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1289;p2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1290;p2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1291;p2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1292;p2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1293;p2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1294;p2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1295;p2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" name="Google Shape;1296;p27"/>
            <p:cNvSpPr/>
            <p:nvPr/>
          </p:nvSpPr>
          <p:spPr>
            <a:xfrm>
              <a:off x="3754828" y="439689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97;p27"/>
            <p:cNvSpPr/>
            <p:nvPr/>
          </p:nvSpPr>
          <p:spPr>
            <a:xfrm>
              <a:off x="4924079" y="375300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98;p27"/>
            <p:cNvSpPr/>
            <p:nvPr/>
          </p:nvSpPr>
          <p:spPr>
            <a:xfrm>
              <a:off x="3741903" y="3161886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99;p27"/>
            <p:cNvSpPr/>
            <p:nvPr/>
          </p:nvSpPr>
          <p:spPr>
            <a:xfrm>
              <a:off x="2152775" y="4481289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00;p27"/>
            <p:cNvSpPr/>
            <p:nvPr/>
          </p:nvSpPr>
          <p:spPr>
            <a:xfrm>
              <a:off x="5481476" y="4556632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301;p2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397" name="Google Shape;1302;p2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1303;p2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1304;p2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1305;p2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1306;p2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1307;p2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1308;p2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1309;p2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1310;p2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1311;p2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1312;p2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1313;p2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1314;p2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1315;p2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1316;p2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1317;p2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318;p2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381" name="Google Shape;1319;p2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1320;p2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1321;p2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1322;p2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1323;p2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1324;p2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1325;p2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1326;p2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1327;p2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1328;p2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1329;p2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1330;p2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1331;p2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1332;p2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1333;p2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1334;p2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1335;p2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365" name="Google Shape;1336;p2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1337;p2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1338;p2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1339;p2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1340;p2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1341;p2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1342;p2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1343;p2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1344;p2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1345;p2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1346;p2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1347;p2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1348;p2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1349;p2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1350;p2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1351;p2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1352;p2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349" name="Google Shape;1353;p2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1354;p2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1355;p2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1356;p2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1357;p2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1358;p2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1359;p2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1360;p2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1361;p2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1362;p2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1363;p2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1364;p2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1365;p2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1366;p2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1367;p2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1368;p2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1369;p2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333" name="Google Shape;1370;p2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1371;p2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1372;p2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1373;p2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1374;p2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1375;p2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1376;p2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1377;p2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1378;p2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1379;p2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1380;p2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1381;p2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1382;p2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1383;p2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1384;p2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1385;p2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1386;p2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317" name="Google Shape;1387;p2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1388;p2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1389;p2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1390;p2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1391;p2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1392;p2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1393;p2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1394;p2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1395;p2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1396;p2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1397;p2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1398;p2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1399;p2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1400;p2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1401;p2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1402;p2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1403;p2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301" name="Google Shape;1404;p2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405;p2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1406;p2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1407;p2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1408;p2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1409;p2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1410;p2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1411;p2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1412;p2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1413;p2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1414;p2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1415;p2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1416;p2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1417;p2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1418;p2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1419;p2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1420;p2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285" name="Google Shape;1421;p2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422;p2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1423;p2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1424;p2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1425;p2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1426;p2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1427;p2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1428;p2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1429;p2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1430;p2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1431;p2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432;p2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433;p2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1434;p2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1435;p2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436;p2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1437;p2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269" name="Google Shape;1438;p2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1439;p2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1440;p2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1441;p2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1442;p2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1443;p2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1444;p2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1445;p2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1446;p2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1447;p2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1448;p2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449;p2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450;p2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1451;p2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1452;p2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453;p2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1454;p2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253" name="Google Shape;1455;p2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1456;p2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1457;p2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1458;p2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1459;p2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1460;p2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1461;p2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1462;p2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1463;p2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1464;p2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1465;p2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1466;p2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1467;p2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1468;p2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1469;p2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1470;p2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1471;p2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237" name="Google Shape;1472;p2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1473;p2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1474;p2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1475;p2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1476;p2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1477;p2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1478;p2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1479;p2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1480;p2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1481;p2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1482;p2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1483;p2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1484;p2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1485;p2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1486;p2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1487;p2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" name="Google Shape;1488;p2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221" name="Google Shape;1489;p2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1490;p2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491;p2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1492;p2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1493;p2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1494;p2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1495;p2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1496;p2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1497;p2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1498;p2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1499;p2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500;p2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1501;p2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1502;p2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1503;p2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1504;p2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1505;p2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205" name="Google Shape;1506;p2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1507;p2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1508;p2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1509;p2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510;p2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1511;p2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1512;p2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1513;p2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1514;p2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1515;p2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1516;p2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1517;p2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1518;p2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1519;p2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1520;p2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1521;p2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1522;p2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189" name="Google Shape;1523;p2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524;p2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525;p2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526;p2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527;p2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528;p2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529;p2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530;p2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531;p2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532;p2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533;p2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4;p2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1535;p2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1536;p2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1537;p2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1538;p2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1539;p2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173" name="Google Shape;1540;p2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541;p2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542;p2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543;p2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544;p2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545;p2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546;p2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547;p2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548;p2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49;p2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550;p2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551;p2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552;p2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553;p2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554;p2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555;p2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1556;p2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157" name="Google Shape;1557;p2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58;p2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59;p2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560;p2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561;p2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562;p2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563;p2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64;p2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565;p2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566;p2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567;p2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568;p2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569;p2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570;p2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571;p2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572;p2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1573;p2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141" name="Google Shape;1574;p2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575;p2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576;p2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577;p2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578;p2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579;p2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580;p2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581;p2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582;p2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83;p2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84;p2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85;p2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86;p2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87;p2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88;p2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89;p2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1590;p2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125" name="Google Shape;1591;p2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592;p2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593;p2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594;p2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595;p2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596;p2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597;p2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598;p2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599;p2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600;p2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601;p2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602;p2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603;p2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604;p2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605;p2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606;p2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" name="Google Shape;1607;p27"/>
            <p:cNvSpPr/>
            <p:nvPr/>
          </p:nvSpPr>
          <p:spPr>
            <a:xfrm>
              <a:off x="2890886" y="2508793"/>
              <a:ext cx="205462" cy="301290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608;p27"/>
            <p:cNvSpPr/>
            <p:nvPr/>
          </p:nvSpPr>
          <p:spPr>
            <a:xfrm>
              <a:off x="2906291" y="2506021"/>
              <a:ext cx="98213" cy="121997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09;p27"/>
            <p:cNvSpPr/>
            <p:nvPr/>
          </p:nvSpPr>
          <p:spPr>
            <a:xfrm>
              <a:off x="2925684" y="2638202"/>
              <a:ext cx="121328" cy="136036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10;p27"/>
            <p:cNvSpPr/>
            <p:nvPr/>
          </p:nvSpPr>
          <p:spPr>
            <a:xfrm>
              <a:off x="2718513" y="2692113"/>
              <a:ext cx="229495" cy="326875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611;p27"/>
            <p:cNvSpPr/>
            <p:nvPr/>
          </p:nvSpPr>
          <p:spPr>
            <a:xfrm>
              <a:off x="2890388" y="2682707"/>
              <a:ext cx="176857" cy="233853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612;p27"/>
            <p:cNvSpPr/>
            <p:nvPr/>
          </p:nvSpPr>
          <p:spPr>
            <a:xfrm>
              <a:off x="2921860" y="2515790"/>
              <a:ext cx="130560" cy="160797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613;p27"/>
            <p:cNvSpPr/>
            <p:nvPr/>
          </p:nvSpPr>
          <p:spPr>
            <a:xfrm>
              <a:off x="2927048" y="2514816"/>
              <a:ext cx="130747" cy="123290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614;p27"/>
            <p:cNvSpPr/>
            <p:nvPr/>
          </p:nvSpPr>
          <p:spPr>
            <a:xfrm>
              <a:off x="2770258" y="3324285"/>
              <a:ext cx="102779" cy="78901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615;p27"/>
            <p:cNvSpPr/>
            <p:nvPr/>
          </p:nvSpPr>
          <p:spPr>
            <a:xfrm>
              <a:off x="2770711" y="3349338"/>
              <a:ext cx="102274" cy="53559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616;p27"/>
            <p:cNvSpPr/>
            <p:nvPr/>
          </p:nvSpPr>
          <p:spPr>
            <a:xfrm>
              <a:off x="2718772" y="3290474"/>
              <a:ext cx="94135" cy="73100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617;p27"/>
            <p:cNvSpPr/>
            <p:nvPr/>
          </p:nvSpPr>
          <p:spPr>
            <a:xfrm>
              <a:off x="2719200" y="3314572"/>
              <a:ext cx="93731" cy="48987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618;p27"/>
            <p:cNvSpPr/>
            <p:nvPr/>
          </p:nvSpPr>
          <p:spPr>
            <a:xfrm>
              <a:off x="2753699" y="2913665"/>
              <a:ext cx="223980" cy="387148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619;p27"/>
            <p:cNvSpPr/>
            <p:nvPr/>
          </p:nvSpPr>
          <p:spPr>
            <a:xfrm>
              <a:off x="2814713" y="2914427"/>
              <a:ext cx="222989" cy="419220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20;p27"/>
            <p:cNvSpPr/>
            <p:nvPr/>
          </p:nvSpPr>
          <p:spPr>
            <a:xfrm>
              <a:off x="2731717" y="2888138"/>
              <a:ext cx="333476" cy="307358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621;p27"/>
            <p:cNvSpPr/>
            <p:nvPr/>
          </p:nvSpPr>
          <p:spPr>
            <a:xfrm>
              <a:off x="2999836" y="2706202"/>
              <a:ext cx="116284" cy="406848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622;p27"/>
            <p:cNvSpPr/>
            <p:nvPr/>
          </p:nvSpPr>
          <p:spPr>
            <a:xfrm>
              <a:off x="3022743" y="2701064"/>
              <a:ext cx="69955" cy="89236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623;p27"/>
            <p:cNvSpPr/>
            <p:nvPr/>
          </p:nvSpPr>
          <p:spPr>
            <a:xfrm>
              <a:off x="2885136" y="2682643"/>
              <a:ext cx="59968" cy="63096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624;p27"/>
            <p:cNvSpPr/>
            <p:nvPr/>
          </p:nvSpPr>
          <p:spPr>
            <a:xfrm>
              <a:off x="4136405" y="305709"/>
              <a:ext cx="1608303" cy="2009690"/>
            </a:xfrm>
            <a:custGeom>
              <a:avLst/>
              <a:gdLst/>
              <a:ahLst/>
              <a:cxnLst/>
              <a:rect l="l" t="t" r="r" b="b"/>
              <a:pathLst>
                <a:path w="1608303" h="2009690" extrusionOk="0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625;p27"/>
            <p:cNvSpPr/>
            <p:nvPr/>
          </p:nvSpPr>
          <p:spPr>
            <a:xfrm>
              <a:off x="4119583" y="322825"/>
              <a:ext cx="1594925" cy="1994313"/>
            </a:xfrm>
            <a:custGeom>
              <a:avLst/>
              <a:gdLst/>
              <a:ahLst/>
              <a:cxnLst/>
              <a:rect l="l" t="t" r="r" b="b"/>
              <a:pathLst>
                <a:path w="1594925" h="1994313" extrusionOk="0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626;p27"/>
            <p:cNvSpPr/>
            <p:nvPr/>
          </p:nvSpPr>
          <p:spPr>
            <a:xfrm>
              <a:off x="4241517" y="588041"/>
              <a:ext cx="58543" cy="817911"/>
            </a:xfrm>
            <a:custGeom>
              <a:avLst/>
              <a:gdLst/>
              <a:ahLst/>
              <a:cxnLst/>
              <a:rect l="l" t="t" r="r" b="b"/>
              <a:pathLst>
                <a:path w="58543" h="817911" extrusionOk="0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627;p27"/>
            <p:cNvSpPr/>
            <p:nvPr/>
          </p:nvSpPr>
          <p:spPr>
            <a:xfrm>
              <a:off x="4241517" y="1216214"/>
              <a:ext cx="58448" cy="189833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628;p27"/>
            <p:cNvSpPr/>
            <p:nvPr/>
          </p:nvSpPr>
          <p:spPr>
            <a:xfrm>
              <a:off x="4424940" y="694149"/>
              <a:ext cx="58353" cy="818006"/>
            </a:xfrm>
            <a:custGeom>
              <a:avLst/>
              <a:gdLst/>
              <a:ahLst/>
              <a:cxnLst/>
              <a:rect l="l" t="t" r="r" b="b"/>
              <a:pathLst>
                <a:path w="58353" h="818006" extrusionOk="0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629;p27"/>
            <p:cNvSpPr/>
            <p:nvPr/>
          </p:nvSpPr>
          <p:spPr>
            <a:xfrm>
              <a:off x="4424940" y="1350993"/>
              <a:ext cx="58353" cy="161258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630;p27"/>
            <p:cNvSpPr/>
            <p:nvPr/>
          </p:nvSpPr>
          <p:spPr>
            <a:xfrm>
              <a:off x="4608458" y="801877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631;p27"/>
            <p:cNvSpPr/>
            <p:nvPr/>
          </p:nvSpPr>
          <p:spPr>
            <a:xfrm>
              <a:off x="4608458" y="1266316"/>
              <a:ext cx="59113" cy="352044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632;p27"/>
            <p:cNvSpPr/>
            <p:nvPr/>
          </p:nvSpPr>
          <p:spPr>
            <a:xfrm>
              <a:off x="4793306" y="908938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633;p27"/>
            <p:cNvSpPr/>
            <p:nvPr/>
          </p:nvSpPr>
          <p:spPr>
            <a:xfrm>
              <a:off x="4793306" y="1421097"/>
              <a:ext cx="58923" cy="304228"/>
            </a:xfrm>
            <a:custGeom>
              <a:avLst/>
              <a:gdLst/>
              <a:ahLst/>
              <a:cxnLst/>
              <a:rect l="l" t="t" r="r" b="b"/>
              <a:pathLst>
                <a:path w="58923" h="304228" extrusionOk="0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634;p27"/>
            <p:cNvSpPr/>
            <p:nvPr/>
          </p:nvSpPr>
          <p:spPr>
            <a:xfrm>
              <a:off x="4978440" y="1016189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635;p27"/>
            <p:cNvSpPr/>
            <p:nvPr/>
          </p:nvSpPr>
          <p:spPr>
            <a:xfrm>
              <a:off x="4978440" y="1384997"/>
              <a:ext cx="59493" cy="447484"/>
            </a:xfrm>
            <a:custGeom>
              <a:avLst/>
              <a:gdLst/>
              <a:ahLst/>
              <a:cxnLst/>
              <a:rect l="l" t="t" r="r" b="b"/>
              <a:pathLst>
                <a:path w="59493" h="447484" extrusionOk="0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636;p27"/>
            <p:cNvSpPr/>
            <p:nvPr/>
          </p:nvSpPr>
          <p:spPr>
            <a:xfrm>
              <a:off x="5164524" y="1123917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637;p27"/>
            <p:cNvSpPr/>
            <p:nvPr/>
          </p:nvSpPr>
          <p:spPr>
            <a:xfrm>
              <a:off x="5164524" y="1368614"/>
              <a:ext cx="59968" cy="571500"/>
            </a:xfrm>
            <a:custGeom>
              <a:avLst/>
              <a:gdLst/>
              <a:ahLst/>
              <a:cxnLst/>
              <a:rect l="l" t="t" r="r" b="b"/>
              <a:pathLst>
                <a:path w="59968" h="571500" extrusionOk="0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38;p27"/>
            <p:cNvSpPr/>
            <p:nvPr/>
          </p:nvSpPr>
          <p:spPr>
            <a:xfrm>
              <a:off x="5351084" y="1231931"/>
              <a:ext cx="61014" cy="816578"/>
            </a:xfrm>
            <a:custGeom>
              <a:avLst/>
              <a:gdLst/>
              <a:ahLst/>
              <a:cxnLst/>
              <a:rect l="l" t="t" r="r" b="b"/>
              <a:pathLst>
                <a:path w="61014" h="816578" extrusionOk="0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639;p27"/>
            <p:cNvSpPr/>
            <p:nvPr/>
          </p:nvSpPr>
          <p:spPr>
            <a:xfrm>
              <a:off x="5351179" y="1342992"/>
              <a:ext cx="60443" cy="705135"/>
            </a:xfrm>
            <a:custGeom>
              <a:avLst/>
              <a:gdLst/>
              <a:ahLst/>
              <a:cxnLst/>
              <a:rect l="l" t="t" r="r" b="b"/>
              <a:pathLst>
                <a:path w="60443" h="705135" extrusionOk="0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640;p27"/>
            <p:cNvSpPr/>
            <p:nvPr/>
          </p:nvSpPr>
          <p:spPr>
            <a:xfrm>
              <a:off x="5538879" y="1340706"/>
              <a:ext cx="61014" cy="816483"/>
            </a:xfrm>
            <a:custGeom>
              <a:avLst/>
              <a:gdLst/>
              <a:ahLst/>
              <a:cxnLst/>
              <a:rect l="l" t="t" r="r" b="b"/>
              <a:pathLst>
                <a:path w="61014" h="816483" extrusionOk="0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641;p27"/>
            <p:cNvSpPr/>
            <p:nvPr/>
          </p:nvSpPr>
          <p:spPr>
            <a:xfrm>
              <a:off x="5538879" y="1442147"/>
              <a:ext cx="60634" cy="714660"/>
            </a:xfrm>
            <a:custGeom>
              <a:avLst/>
              <a:gdLst/>
              <a:ahLst/>
              <a:cxnLst/>
              <a:rect l="l" t="t" r="r" b="b"/>
              <a:pathLst>
                <a:path w="60634" h="714660" extrusionOk="0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642;p27"/>
            <p:cNvSpPr/>
            <p:nvPr/>
          </p:nvSpPr>
          <p:spPr>
            <a:xfrm>
              <a:off x="4516176" y="748442"/>
              <a:ext cx="61299" cy="816768"/>
            </a:xfrm>
            <a:custGeom>
              <a:avLst/>
              <a:gdLst/>
              <a:ahLst/>
              <a:cxnLst/>
              <a:rect l="l" t="t" r="r" b="b"/>
              <a:pathLst>
                <a:path w="61299" h="816768" extrusionOk="0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643;p27"/>
            <p:cNvSpPr/>
            <p:nvPr/>
          </p:nvSpPr>
          <p:spPr>
            <a:xfrm>
              <a:off x="4516366" y="1270221"/>
              <a:ext cx="58923" cy="294893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644;p27"/>
            <p:cNvSpPr/>
            <p:nvPr/>
          </p:nvSpPr>
          <p:spPr>
            <a:xfrm>
              <a:off x="4700740" y="855312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645;p27"/>
            <p:cNvSpPr/>
            <p:nvPr/>
          </p:nvSpPr>
          <p:spPr>
            <a:xfrm>
              <a:off x="4700740" y="1272031"/>
              <a:ext cx="59303" cy="399764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646;p27"/>
            <p:cNvSpPr/>
            <p:nvPr/>
          </p:nvSpPr>
          <p:spPr>
            <a:xfrm>
              <a:off x="4885398" y="962278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647;p27"/>
            <p:cNvSpPr/>
            <p:nvPr/>
          </p:nvSpPr>
          <p:spPr>
            <a:xfrm>
              <a:off x="4885398" y="1264506"/>
              <a:ext cx="59778" cy="514159"/>
            </a:xfrm>
            <a:custGeom>
              <a:avLst/>
              <a:gdLst/>
              <a:ahLst/>
              <a:cxnLst/>
              <a:rect l="l" t="t" r="r" b="b"/>
              <a:pathLst>
                <a:path w="59778" h="514159" extrusionOk="0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648;p27"/>
            <p:cNvSpPr/>
            <p:nvPr/>
          </p:nvSpPr>
          <p:spPr>
            <a:xfrm>
              <a:off x="5071197" y="1069910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649;p27"/>
            <p:cNvSpPr/>
            <p:nvPr/>
          </p:nvSpPr>
          <p:spPr>
            <a:xfrm>
              <a:off x="5071197" y="1371948"/>
              <a:ext cx="59778" cy="514254"/>
            </a:xfrm>
            <a:custGeom>
              <a:avLst/>
              <a:gdLst/>
              <a:ahLst/>
              <a:cxnLst/>
              <a:rect l="l" t="t" r="r" b="b"/>
              <a:pathLst>
                <a:path w="59778" h="514254" extrusionOk="0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650;p27"/>
            <p:cNvSpPr/>
            <p:nvPr/>
          </p:nvSpPr>
          <p:spPr>
            <a:xfrm>
              <a:off x="5257662" y="1177829"/>
              <a:ext cx="60919" cy="816482"/>
            </a:xfrm>
            <a:custGeom>
              <a:avLst/>
              <a:gdLst/>
              <a:ahLst/>
              <a:cxnLst/>
              <a:rect l="l" t="t" r="r" b="b"/>
              <a:pathLst>
                <a:path w="60919" h="816482" extrusionOk="0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651;p27"/>
            <p:cNvSpPr/>
            <p:nvPr/>
          </p:nvSpPr>
          <p:spPr>
            <a:xfrm>
              <a:off x="5257662" y="1365376"/>
              <a:ext cx="60253" cy="628649"/>
            </a:xfrm>
            <a:custGeom>
              <a:avLst/>
              <a:gdLst/>
              <a:ahLst/>
              <a:cxnLst/>
              <a:rect l="l" t="t" r="r" b="b"/>
              <a:pathLst>
                <a:path w="60253" h="628649" extrusionOk="0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652;p27"/>
            <p:cNvSpPr/>
            <p:nvPr/>
          </p:nvSpPr>
          <p:spPr>
            <a:xfrm>
              <a:off x="5444886" y="1286223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653;p27"/>
            <p:cNvSpPr/>
            <p:nvPr/>
          </p:nvSpPr>
          <p:spPr>
            <a:xfrm>
              <a:off x="5444886" y="1359185"/>
              <a:ext cx="60729" cy="743235"/>
            </a:xfrm>
            <a:custGeom>
              <a:avLst/>
              <a:gdLst/>
              <a:ahLst/>
              <a:cxnLst/>
              <a:rect l="l" t="t" r="r" b="b"/>
              <a:pathLst>
                <a:path w="60729" h="743235" extrusionOk="0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654;p27"/>
            <p:cNvSpPr/>
            <p:nvPr/>
          </p:nvSpPr>
          <p:spPr>
            <a:xfrm>
              <a:off x="4333133" y="641190"/>
              <a:ext cx="58828" cy="817816"/>
            </a:xfrm>
            <a:custGeom>
              <a:avLst/>
              <a:gdLst/>
              <a:ahLst/>
              <a:cxnLst/>
              <a:rect l="l" t="t" r="r" b="b"/>
              <a:pathLst>
                <a:path w="58828" h="817816" extrusionOk="0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655;p27"/>
            <p:cNvSpPr/>
            <p:nvPr/>
          </p:nvSpPr>
          <p:spPr>
            <a:xfrm>
              <a:off x="4333133" y="1231074"/>
              <a:ext cx="58638" cy="228028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656;p2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657;p2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658;p2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659;p27"/>
            <p:cNvSpPr/>
            <p:nvPr/>
          </p:nvSpPr>
          <p:spPr>
            <a:xfrm>
              <a:off x="4106792" y="1565782"/>
              <a:ext cx="86160" cy="187928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660;p27"/>
            <p:cNvSpPr/>
            <p:nvPr/>
          </p:nvSpPr>
          <p:spPr>
            <a:xfrm>
              <a:off x="4118918" y="1488575"/>
              <a:ext cx="61869" cy="119039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661;p27"/>
            <p:cNvSpPr/>
            <p:nvPr/>
          </p:nvSpPr>
          <p:spPr>
            <a:xfrm>
              <a:off x="4255221" y="2314593"/>
              <a:ext cx="133508" cy="75339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662;p27"/>
            <p:cNvSpPr/>
            <p:nvPr/>
          </p:nvSpPr>
          <p:spPr>
            <a:xfrm>
              <a:off x="4257103" y="2327115"/>
              <a:ext cx="131644" cy="62816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663;p27"/>
            <p:cNvSpPr/>
            <p:nvPr/>
          </p:nvSpPr>
          <p:spPr>
            <a:xfrm>
              <a:off x="4157606" y="2270641"/>
              <a:ext cx="133494" cy="75381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664;p27"/>
            <p:cNvSpPr/>
            <p:nvPr/>
          </p:nvSpPr>
          <p:spPr>
            <a:xfrm>
              <a:off x="4159499" y="2283205"/>
              <a:ext cx="131564" cy="62816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665;p27"/>
            <p:cNvSpPr/>
            <p:nvPr/>
          </p:nvSpPr>
          <p:spPr>
            <a:xfrm>
              <a:off x="4157684" y="1783524"/>
              <a:ext cx="195217" cy="552238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666;p27"/>
            <p:cNvSpPr/>
            <p:nvPr/>
          </p:nvSpPr>
          <p:spPr>
            <a:xfrm>
              <a:off x="4182697" y="1330426"/>
              <a:ext cx="141754" cy="227198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667;p27"/>
            <p:cNvSpPr/>
            <p:nvPr/>
          </p:nvSpPr>
          <p:spPr>
            <a:xfrm>
              <a:off x="4136412" y="1491278"/>
              <a:ext cx="217917" cy="361626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668;p27"/>
            <p:cNvSpPr/>
            <p:nvPr/>
          </p:nvSpPr>
          <p:spPr>
            <a:xfrm>
              <a:off x="4290792" y="1536579"/>
              <a:ext cx="276750" cy="215760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669;p27"/>
            <p:cNvSpPr/>
            <p:nvPr/>
          </p:nvSpPr>
          <p:spPr>
            <a:xfrm>
              <a:off x="4280886" y="1531786"/>
              <a:ext cx="84275" cy="12347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670;p27"/>
            <p:cNvSpPr/>
            <p:nvPr/>
          </p:nvSpPr>
          <p:spPr>
            <a:xfrm>
              <a:off x="4187208" y="1320312"/>
              <a:ext cx="137401" cy="151685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671;p27"/>
            <p:cNvSpPr/>
            <p:nvPr/>
          </p:nvSpPr>
          <p:spPr>
            <a:xfrm>
              <a:off x="5589453" y="3105692"/>
              <a:ext cx="158988" cy="313238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672;p27"/>
            <p:cNvSpPr/>
            <p:nvPr/>
          </p:nvSpPr>
          <p:spPr>
            <a:xfrm>
              <a:off x="5625064" y="3841302"/>
              <a:ext cx="109135" cy="84940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673;p27"/>
            <p:cNvSpPr/>
            <p:nvPr/>
          </p:nvSpPr>
          <p:spPr>
            <a:xfrm>
              <a:off x="5624449" y="3869213"/>
              <a:ext cx="108591" cy="5698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674;p27"/>
            <p:cNvSpPr/>
            <p:nvPr/>
          </p:nvSpPr>
          <p:spPr>
            <a:xfrm>
              <a:off x="5756800" y="3764382"/>
              <a:ext cx="108931" cy="81850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675;p27"/>
            <p:cNvSpPr/>
            <p:nvPr/>
          </p:nvSpPr>
          <p:spPr>
            <a:xfrm>
              <a:off x="5756201" y="3790822"/>
              <a:ext cx="108657" cy="56976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676;p27"/>
            <p:cNvSpPr/>
            <p:nvPr/>
          </p:nvSpPr>
          <p:spPr>
            <a:xfrm>
              <a:off x="5454721" y="3387696"/>
              <a:ext cx="383168" cy="465480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77;p27"/>
            <p:cNvSpPr/>
            <p:nvPr/>
          </p:nvSpPr>
          <p:spPr>
            <a:xfrm>
              <a:off x="5486791" y="3077400"/>
              <a:ext cx="120860" cy="11815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678;p27"/>
            <p:cNvSpPr/>
            <p:nvPr/>
          </p:nvSpPr>
          <p:spPr>
            <a:xfrm>
              <a:off x="5455024" y="3093521"/>
              <a:ext cx="195218" cy="382396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679;p27"/>
            <p:cNvSpPr/>
            <p:nvPr/>
          </p:nvSpPr>
          <p:spPr>
            <a:xfrm>
              <a:off x="5481752" y="2955179"/>
              <a:ext cx="130450" cy="158871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680;p27"/>
            <p:cNvSpPr/>
            <p:nvPr/>
          </p:nvSpPr>
          <p:spPr>
            <a:xfrm>
              <a:off x="5470442" y="2941583"/>
              <a:ext cx="136833" cy="135816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681;p27"/>
            <p:cNvSpPr/>
            <p:nvPr/>
          </p:nvSpPr>
          <p:spPr>
            <a:xfrm>
              <a:off x="5607306" y="3093878"/>
              <a:ext cx="63200" cy="9210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" name="Google Shape;1682;p2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120" name="Google Shape;1683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684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685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686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687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688;p2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115" name="Google Shape;1689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690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691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692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693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" name="Google Shape;1694;p27"/>
            <p:cNvSpPr/>
            <p:nvPr/>
          </p:nvSpPr>
          <p:spPr>
            <a:xfrm>
              <a:off x="5420536" y="3157173"/>
              <a:ext cx="148553" cy="414880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695;p27"/>
            <p:cNvSpPr/>
            <p:nvPr/>
          </p:nvSpPr>
          <p:spPr>
            <a:xfrm>
              <a:off x="5414664" y="3153198"/>
              <a:ext cx="85059" cy="115922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6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4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422" name="Google Shape;2422;p44"/>
          <p:cNvSpPr txBox="1"/>
          <p:nvPr/>
        </p:nvSpPr>
        <p:spPr>
          <a:xfrm>
            <a:off x="1141463" y="3416659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lt-LT" sz="1200" b="1" dirty="0">
                <a:solidFill>
                  <a:srgbClr val="4683A2"/>
                </a:solidFill>
                <a:latin typeface="Times New Roman" panose="02020603050405020304" pitchFamily="18" charset="0"/>
              </a:rPr>
              <a:t>Vaclava Griškevičienė </a:t>
            </a:r>
            <a:r>
              <a:rPr lang="lt-LT" sz="1200" dirty="0">
                <a:latin typeface="Times New Roman" panose="02020603050405020304" pitchFamily="18" charset="0"/>
              </a:rPr>
              <a:t>Verslo organizavimo profesijos mokytoja ekspertė. Imitacinės bendrovės vadovė.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24" name="Google Shape;2424;p44"/>
          <p:cNvSpPr txBox="1"/>
          <p:nvPr/>
        </p:nvSpPr>
        <p:spPr>
          <a:xfrm>
            <a:off x="3595542" y="3416659"/>
            <a:ext cx="1949477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lt-LT" sz="1200" b="1" dirty="0">
                <a:solidFill>
                  <a:srgbClr val="4683A2"/>
                </a:solidFill>
                <a:latin typeface="Times New Roman" panose="02020603050405020304" pitchFamily="18" charset="0"/>
              </a:rPr>
              <a:t>Skirmantas </a:t>
            </a:r>
            <a:r>
              <a:rPr lang="lt-LT" sz="1200" b="1" dirty="0" err="1">
                <a:solidFill>
                  <a:srgbClr val="4683A2"/>
                </a:solidFill>
                <a:latin typeface="Times New Roman" panose="02020603050405020304" pitchFamily="18" charset="0"/>
              </a:rPr>
              <a:t>Rumševičius</a:t>
            </a:r>
            <a:r>
              <a:rPr lang="lt-LT" sz="1200" b="1" dirty="0">
                <a:latin typeface="Times New Roman" panose="02020603050405020304" pitchFamily="18" charset="0"/>
              </a:rPr>
              <a:t/>
            </a:r>
            <a:br>
              <a:rPr lang="lt-LT" sz="1200" b="1" dirty="0">
                <a:latin typeface="Times New Roman" panose="02020603050405020304" pitchFamily="18" charset="0"/>
              </a:rPr>
            </a:br>
            <a:r>
              <a:rPr lang="lt-LT" sz="1200" dirty="0">
                <a:latin typeface="Times New Roman" panose="02020603050405020304" pitchFamily="18" charset="0"/>
              </a:rPr>
              <a:t>Lietuvos viešbučių ir restoranų asociacijos valdybos narys. Svetingumo verslo atstovas, turintis didesnę nei 20 metų patirtį šioje srityje.</a:t>
            </a:r>
            <a:endParaRPr lang="lt-LT" sz="1200" dirty="0"/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26" name="Google Shape;2426;p44"/>
          <p:cNvSpPr txBox="1"/>
          <p:nvPr/>
        </p:nvSpPr>
        <p:spPr>
          <a:xfrm>
            <a:off x="6511043" y="3416659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lt-LT" sz="1200" b="1" dirty="0">
                <a:solidFill>
                  <a:srgbClr val="4683A2"/>
                </a:solidFill>
                <a:latin typeface="Times New Roman" panose="02020603050405020304" pitchFamily="18" charset="0"/>
              </a:rPr>
              <a:t>Algė Jablonskienė</a:t>
            </a:r>
            <a:r>
              <a:rPr lang="lt-LT" sz="1200" b="1" dirty="0">
                <a:latin typeface="Arial" panose="020B0604020202020204" pitchFamily="34" charset="0"/>
              </a:rPr>
              <a:t/>
            </a:r>
            <a:br>
              <a:rPr lang="lt-LT" sz="1200" b="1" dirty="0">
                <a:latin typeface="Arial" panose="020B0604020202020204" pitchFamily="34" charset="0"/>
              </a:rPr>
            </a:br>
            <a:r>
              <a:rPr lang="lt-LT" sz="1200" dirty="0">
                <a:latin typeface="Times New Roman" panose="02020603050405020304" pitchFamily="18" charset="0"/>
              </a:rPr>
              <a:t>Personalo valdymo bei organizacijų vystymo ekspertė, dirbanti šioje srityje 25 metus.</a:t>
            </a:r>
            <a:endParaRPr lang="lt-LT" sz="1200" dirty="0"/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90956" y="358094"/>
            <a:ext cx="7758650" cy="1082700"/>
          </a:xfrm>
        </p:spPr>
        <p:txBody>
          <a:bodyPr/>
          <a:lstStyle/>
          <a:p>
            <a:pPr algn="ctr"/>
            <a:r>
              <a:rPr lang="lt-LT" sz="3200" dirty="0" smtClean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BTEC </a:t>
            </a:r>
            <a:r>
              <a:rPr lang="lt-LT" sz="3200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dėstytojai - geriausi PMC „Žirmūnai“ dėstytojai, Lietuvos ir užsienio verslo atstovai</a:t>
            </a:r>
            <a:br>
              <a:rPr lang="lt-LT" sz="3200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dirty="0">
              <a:solidFill>
                <a:srgbClr val="4683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7" y="1382999"/>
            <a:ext cx="1907973" cy="1907973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49" y="1389853"/>
            <a:ext cx="1910264" cy="191026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12" y="1380709"/>
            <a:ext cx="1910263" cy="191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4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422" name="Google Shape;2422;p44"/>
          <p:cNvSpPr txBox="1"/>
          <p:nvPr/>
        </p:nvSpPr>
        <p:spPr>
          <a:xfrm>
            <a:off x="954566" y="2969771"/>
            <a:ext cx="1862994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lt-LT" sz="1200" b="1" dirty="0">
                <a:solidFill>
                  <a:srgbClr val="4683A2"/>
                </a:solidFill>
                <a:latin typeface="Times New Roman" panose="02020603050405020304" pitchFamily="18" charset="0"/>
              </a:rPr>
              <a:t>Julius Petrulis</a:t>
            </a:r>
            <a:r>
              <a:rPr lang="lt-LT" sz="1200" b="1" dirty="0">
                <a:latin typeface="Arial" panose="020B0604020202020204" pitchFamily="34" charset="0"/>
              </a:rPr>
              <a:t/>
            </a:r>
            <a:br>
              <a:rPr lang="lt-LT" sz="1200" b="1" dirty="0">
                <a:latin typeface="Arial" panose="020B0604020202020204" pitchFamily="34" charset="0"/>
              </a:rPr>
            </a:br>
            <a:r>
              <a:rPr lang="lt-LT" sz="1200" dirty="0">
                <a:latin typeface="Times New Roman" panose="02020603050405020304" pitchFamily="18" charset="0"/>
              </a:rPr>
              <a:t>UAB </a:t>
            </a:r>
            <a:r>
              <a:rPr lang="lt-LT" sz="1200" dirty="0" err="1">
                <a:latin typeface="Times New Roman" panose="02020603050405020304" pitchFamily="18" charset="0"/>
              </a:rPr>
              <a:t>Pepco</a:t>
            </a:r>
            <a:r>
              <a:rPr lang="lt-LT" sz="1200" dirty="0">
                <a:latin typeface="Times New Roman" panose="02020603050405020304" pitchFamily="18" charset="0"/>
              </a:rPr>
              <a:t> Lithuania finansų vadovas, </a:t>
            </a:r>
            <a:r>
              <a:rPr lang="lt-LT" sz="1200" dirty="0" err="1">
                <a:latin typeface="Times New Roman" panose="02020603050405020304" pitchFamily="18" charset="0"/>
              </a:rPr>
              <a:t>prokuristas</a:t>
            </a:r>
            <a:r>
              <a:rPr lang="lt-LT" sz="1200" dirty="0">
                <a:latin typeface="Times New Roman" panose="02020603050405020304" pitchFamily="18" charset="0"/>
              </a:rPr>
              <a:t>. „Verslo finansai“ modulio dėstytojas.</a:t>
            </a:r>
            <a:endParaRPr lang="lt-LT" sz="1200" dirty="0"/>
          </a:p>
        </p:txBody>
      </p:sp>
      <p:sp>
        <p:nvSpPr>
          <p:cNvPr id="2424" name="Google Shape;2424;p44"/>
          <p:cNvSpPr txBox="1"/>
          <p:nvPr/>
        </p:nvSpPr>
        <p:spPr>
          <a:xfrm>
            <a:off x="3535275" y="2969771"/>
            <a:ext cx="2075916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lt-LT" sz="1200" b="1" dirty="0">
                <a:solidFill>
                  <a:srgbClr val="4683A2"/>
                </a:solidFill>
                <a:latin typeface="Times New Roman" panose="02020603050405020304" pitchFamily="18" charset="0"/>
              </a:rPr>
              <a:t>Aida </a:t>
            </a:r>
            <a:r>
              <a:rPr lang="lt-LT" sz="1200" b="1" dirty="0" err="1">
                <a:solidFill>
                  <a:srgbClr val="4683A2"/>
                </a:solidFill>
                <a:latin typeface="Times New Roman" panose="02020603050405020304" pitchFamily="18" charset="0"/>
              </a:rPr>
              <a:t>Čepukaitė</a:t>
            </a:r>
            <a:r>
              <a:rPr lang="lt-LT" sz="1200" b="1" dirty="0">
                <a:latin typeface="Arial" panose="020B0604020202020204" pitchFamily="34" charset="0"/>
              </a:rPr>
              <a:t/>
            </a:r>
            <a:br>
              <a:rPr lang="lt-LT" sz="1200" b="1" dirty="0">
                <a:latin typeface="Arial" panose="020B0604020202020204" pitchFamily="34" charset="0"/>
              </a:rPr>
            </a:br>
            <a:r>
              <a:rPr lang="lt-LT" sz="1200" dirty="0">
                <a:latin typeface="Times New Roman" panose="02020603050405020304" pitchFamily="18" charset="0"/>
              </a:rPr>
              <a:t>Maisto ekspertė, „HBH“ įstaigų Vilniuje ir Druskininkuose vadovė, prekės ženklo „Sveiki“ įkūrėja.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26" name="Google Shape;2426;p44"/>
          <p:cNvSpPr txBox="1"/>
          <p:nvPr/>
        </p:nvSpPr>
        <p:spPr>
          <a:xfrm>
            <a:off x="6328906" y="2969771"/>
            <a:ext cx="1890438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lt-LT" sz="1200" b="1" dirty="0">
                <a:solidFill>
                  <a:srgbClr val="4683A2"/>
                </a:solidFill>
                <a:latin typeface="Times New Roman" panose="02020603050405020304" pitchFamily="18" charset="0"/>
              </a:rPr>
              <a:t>Vida </a:t>
            </a:r>
            <a:r>
              <a:rPr lang="lt-LT" sz="1200" b="1" dirty="0" err="1">
                <a:solidFill>
                  <a:srgbClr val="4683A2"/>
                </a:solidFill>
                <a:latin typeface="Times New Roman" panose="02020603050405020304" pitchFamily="18" charset="0"/>
              </a:rPr>
              <a:t>Bingelytė</a:t>
            </a:r>
            <a:r>
              <a:rPr lang="lt-LT" sz="1200" b="1" dirty="0">
                <a:latin typeface="Arial" panose="020B0604020202020204" pitchFamily="34" charset="0"/>
              </a:rPr>
              <a:t/>
            </a:r>
            <a:br>
              <a:rPr lang="lt-LT" sz="1200" b="1" dirty="0">
                <a:latin typeface="Arial" panose="020B0604020202020204" pitchFamily="34" charset="0"/>
              </a:rPr>
            </a:br>
            <a:r>
              <a:rPr lang="lt-LT" sz="1200" dirty="0">
                <a:latin typeface="Times New Roman" panose="02020603050405020304" pitchFamily="18" charset="0"/>
              </a:rPr>
              <a:t>PMC „Žirmūnai“ kulinarijos meno profesijos mokytoja ekspertė, paruošusi tarptautinių ir nacionalinių virėjų konkursų nugalėtojus.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3" y="871945"/>
            <a:ext cx="1905000" cy="190500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21" y="916790"/>
            <a:ext cx="1876425" cy="1876425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05" y="916790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4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422" name="Google Shape;2422;p44"/>
          <p:cNvSpPr txBox="1"/>
          <p:nvPr/>
        </p:nvSpPr>
        <p:spPr>
          <a:xfrm>
            <a:off x="3570031" y="1738722"/>
            <a:ext cx="2000498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lt-LT" sz="1200" b="1" dirty="0">
                <a:solidFill>
                  <a:srgbClr val="4683A2"/>
                </a:solidFill>
                <a:latin typeface="Times New Roman" panose="02020603050405020304" pitchFamily="18" charset="0"/>
              </a:rPr>
              <a:t>Vladas </a:t>
            </a:r>
            <a:r>
              <a:rPr lang="lt-LT" sz="1200" b="1" dirty="0" err="1">
                <a:solidFill>
                  <a:srgbClr val="4683A2"/>
                </a:solidFill>
                <a:latin typeface="Times New Roman" panose="02020603050405020304" pitchFamily="18" charset="0"/>
              </a:rPr>
              <a:t>Judickis</a:t>
            </a:r>
            <a:r>
              <a:rPr lang="lt-LT" sz="1200" b="1" dirty="0">
                <a:latin typeface="Arial" panose="020B0604020202020204" pitchFamily="34" charset="0"/>
              </a:rPr>
              <a:t/>
            </a:r>
            <a:br>
              <a:rPr lang="lt-LT" sz="1200" b="1" dirty="0">
                <a:latin typeface="Arial" panose="020B0604020202020204" pitchFamily="34" charset="0"/>
              </a:rPr>
            </a:br>
            <a:r>
              <a:rPr lang="lt-LT" sz="1200" dirty="0">
                <a:latin typeface="Times New Roman" panose="02020603050405020304" pitchFamily="18" charset="0"/>
              </a:rPr>
              <a:t>buvęs PMC „Žirmūnai“ mokinys, UAB „Sanitex“ </a:t>
            </a:r>
            <a:r>
              <a:rPr lang="lt-LT" sz="1200" dirty="0" err="1">
                <a:latin typeface="Times New Roman" panose="02020603050405020304" pitchFamily="18" charset="0"/>
              </a:rPr>
              <a:t>Gastro</a:t>
            </a:r>
            <a:r>
              <a:rPr lang="lt-LT" sz="1200" dirty="0">
                <a:latin typeface="Times New Roman" panose="02020603050405020304" pitchFamily="18" charset="0"/>
              </a:rPr>
              <a:t> studijų šefas, talentingas virtuvės virtuozas.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24" name="Google Shape;2424;p44"/>
          <p:cNvSpPr txBox="1"/>
          <p:nvPr/>
        </p:nvSpPr>
        <p:spPr>
          <a:xfrm>
            <a:off x="5919136" y="3427618"/>
            <a:ext cx="1949477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lt-LT" sz="1200" b="1" dirty="0" err="1">
                <a:solidFill>
                  <a:srgbClr val="4683A2"/>
                </a:solidFill>
                <a:latin typeface="Times New Roman" panose="02020603050405020304" pitchFamily="18" charset="0"/>
              </a:rPr>
              <a:t>Agnesta</a:t>
            </a:r>
            <a:r>
              <a:rPr lang="lt-LT" sz="1200" b="1" dirty="0">
                <a:solidFill>
                  <a:srgbClr val="4683A2"/>
                </a:solidFill>
                <a:latin typeface="Times New Roman" panose="02020603050405020304" pitchFamily="18" charset="0"/>
              </a:rPr>
              <a:t> </a:t>
            </a:r>
            <a:r>
              <a:rPr lang="lt-LT" sz="1200" b="1" dirty="0" err="1">
                <a:solidFill>
                  <a:srgbClr val="4683A2"/>
                </a:solidFill>
                <a:latin typeface="Times New Roman" panose="02020603050405020304" pitchFamily="18" charset="0"/>
              </a:rPr>
              <a:t>Filatovė</a:t>
            </a:r>
            <a:r>
              <a:rPr lang="lt-LT" sz="1200" b="1" dirty="0">
                <a:latin typeface="Arial" panose="020B0604020202020204" pitchFamily="34" charset="0"/>
              </a:rPr>
              <a:t/>
            </a:r>
            <a:br>
              <a:rPr lang="lt-LT" sz="1200" b="1" dirty="0">
                <a:latin typeface="Arial" panose="020B0604020202020204" pitchFamily="34" charset="0"/>
              </a:rPr>
            </a:br>
            <a:r>
              <a:rPr lang="lt-LT" sz="1200" dirty="0">
                <a:latin typeface="Times New Roman" panose="02020603050405020304" pitchFamily="18" charset="0"/>
              </a:rPr>
              <a:t>„Kino pavasario“ vykdomoji direktorė, marketingo ekspertė.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26" name="Google Shape;2426;p44"/>
          <p:cNvSpPr txBox="1"/>
          <p:nvPr/>
        </p:nvSpPr>
        <p:spPr>
          <a:xfrm>
            <a:off x="1193806" y="3427618"/>
            <a:ext cx="2109234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lt-LT" sz="1200" b="1" dirty="0">
                <a:solidFill>
                  <a:srgbClr val="4683A2"/>
                </a:solidFill>
                <a:latin typeface="Times New Roman" panose="02020603050405020304" pitchFamily="18" charset="0"/>
              </a:rPr>
              <a:t>Rimvydas Širvinskas-</a:t>
            </a:r>
            <a:r>
              <a:rPr lang="lt-LT" sz="1200" b="1" dirty="0" err="1">
                <a:solidFill>
                  <a:srgbClr val="4683A2"/>
                </a:solidFill>
                <a:latin typeface="Times New Roman" panose="02020603050405020304" pitchFamily="18" charset="0"/>
              </a:rPr>
              <a:t>Makalius</a:t>
            </a:r>
            <a:r>
              <a:rPr lang="lt-LT" sz="1200" b="1" dirty="0">
                <a:latin typeface="Arial" panose="020B0604020202020204" pitchFamily="34" charset="0"/>
              </a:rPr>
              <a:t/>
            </a:r>
            <a:br>
              <a:rPr lang="lt-LT" sz="1200" b="1" dirty="0">
                <a:latin typeface="Arial" panose="020B0604020202020204" pitchFamily="34" charset="0"/>
              </a:rPr>
            </a:br>
            <a:r>
              <a:rPr lang="lt-LT" sz="1200" dirty="0">
                <a:latin typeface="Times New Roman" panose="02020603050405020304" pitchFamily="18" charset="0"/>
              </a:rPr>
              <a:t>Kelionių organizatorius, </a:t>
            </a:r>
            <a:r>
              <a:rPr lang="lt-LT" sz="1200" dirty="0" err="1">
                <a:latin typeface="Times New Roman" panose="02020603050405020304" pitchFamily="18" charset="0"/>
              </a:rPr>
              <a:t>Makalius.lt</a:t>
            </a:r>
            <a:r>
              <a:rPr lang="lt-LT" sz="1200" dirty="0">
                <a:latin typeface="Times New Roman" panose="02020603050405020304" pitchFamily="18" charset="0"/>
              </a:rPr>
              <a:t> įkūrėjas ir idėjos autorius.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90955" y="190611"/>
            <a:ext cx="7758650" cy="1082700"/>
          </a:xfrm>
        </p:spPr>
        <p:txBody>
          <a:bodyPr/>
          <a:lstStyle/>
          <a:p>
            <a:pPr algn="ctr"/>
            <a:r>
              <a:rPr lang="lt-LT" sz="3200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BTEC paskaitų svečiai – verslo atstovai</a:t>
            </a: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24" y="1273311"/>
            <a:ext cx="1668399" cy="166839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80" y="3025010"/>
            <a:ext cx="1668399" cy="1668399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37" y="1269834"/>
            <a:ext cx="1671876" cy="16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31"/>
          <p:cNvSpPr txBox="1">
            <a:spLocks noGrp="1"/>
          </p:cNvSpPr>
          <p:nvPr>
            <p:ph type="body" idx="4294967295"/>
          </p:nvPr>
        </p:nvSpPr>
        <p:spPr>
          <a:xfrm>
            <a:off x="265703" y="1219957"/>
            <a:ext cx="6071082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Mokymų organizavimas ir kaina</a:t>
            </a:r>
            <a:endParaRPr sz="2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0" name="Google Shape;1980;p3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683A2"/>
                </a:solidFill>
              </a:rPr>
              <a:t>19</a:t>
            </a:fld>
            <a:endParaRPr dirty="0">
              <a:solidFill>
                <a:srgbClr val="4683A2"/>
              </a:solidFill>
            </a:endParaRPr>
          </a:p>
        </p:txBody>
      </p:sp>
      <p:grpSp>
        <p:nvGrpSpPr>
          <p:cNvPr id="29" name="Google Shape;4349;p48"/>
          <p:cNvGrpSpPr/>
          <p:nvPr/>
        </p:nvGrpSpPr>
        <p:grpSpPr>
          <a:xfrm>
            <a:off x="5733028" y="1079405"/>
            <a:ext cx="2620364" cy="2848513"/>
            <a:chOff x="2181300" y="268785"/>
            <a:chExt cx="4262637" cy="4725114"/>
          </a:xfrm>
        </p:grpSpPr>
        <p:sp>
          <p:nvSpPr>
            <p:cNvPr id="30" name="Google Shape;4350;p48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351;p48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352;p48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353;p48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354;p48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355;p48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356;p48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357;p48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358;p48"/>
            <p:cNvSpPr/>
            <p:nvPr/>
          </p:nvSpPr>
          <p:spPr>
            <a:xfrm>
              <a:off x="4166309" y="1691914"/>
              <a:ext cx="2221415" cy="1401604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359;p48"/>
            <p:cNvSpPr/>
            <p:nvPr/>
          </p:nvSpPr>
          <p:spPr>
            <a:xfrm>
              <a:off x="4297081" y="268785"/>
              <a:ext cx="2045690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60;p48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361;p48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362;p48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63;p48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364;p48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365;p48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366;p48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67;p48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368;p48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69;p48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4370;p48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371;p48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372;p48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73;p48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374;p48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375;p48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376;p48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377;p48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378;p48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379;p48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4380;p48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4381;p48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4382;p48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4383;p48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4384;p48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385;p48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4386;p48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4387;p48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" name="Google Shape;4388;p48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220" name="Google Shape;4389;p48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4390;p48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4391;p48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4392;p48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4393;p48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4394;p48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4395;p48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4396;p48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4397;p48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4398;p48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4399;p48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4400;p48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4401;p48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4402;p48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4403;p48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4404;p48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4405;p48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4406;p48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204" name="Google Shape;4407;p48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4408;p48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4409;p48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4410;p48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4411;p48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4412;p48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4413;p48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4414;p48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4415;p48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4416;p48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4417;p48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4418;p48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4419;p48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4420;p48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4421;p48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4422;p48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4423;p48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8" name="Google Shape;4424;p48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4425;p48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4426;p48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4427;p48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4428;p48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4429;p48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4430;p48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4431;p48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4432;p48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4433;p48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4434;p48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4435;p48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4436;p48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4437;p48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4438;p48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4439;p48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4440;p48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72" name="Google Shape;4441;p48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4442;p48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4443;p48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4444;p48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4445;p48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4446;p48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4447;p48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4448;p48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4449;p48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4450;p48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4451;p48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4452;p48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4453;p48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4454;p48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4455;p48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4456;p48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4457;p48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56" name="Google Shape;4458;p48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4459;p48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4460;p48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4461;p48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4462;p48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4463;p48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4464;p48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4465;p48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4466;p48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4467;p48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4468;p48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4469;p48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4470;p48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4471;p48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4472;p48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4473;p48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4474;p48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39" name="Google Shape;4475;p48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4476;p48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4477;p48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4478;p48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4479;p48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4480;p48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4481;p48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4482;p48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4483;p48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4484;p48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4485;p48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4486;p48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4487;p48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4488;p48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4489;p48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4490;p48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4491;p48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4492;p48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23" name="Google Shape;4493;p48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4494;p48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4495;p48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4496;p48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4497;p48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4498;p48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4499;p48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4500;p48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4501;p48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4502;p48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503;p48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4504;p48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4505;p48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4506;p48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4507;p48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4508;p48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4509;p48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06" name="Google Shape;4510;p48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511;p48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512;p48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513;p48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514;p48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515;p48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516;p48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517;p48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518;p48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519;p48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520;p48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521;p48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522;p48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523;p48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4524;p48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4525;p48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4526;p48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" name="Google Shape;4527;p48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4528;p48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529;p48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4530;p48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4531;p48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4532;p48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533;p48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534;p48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4535;p48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4536;p48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4537;p48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4538;p48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4539;p48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4540;p48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4541;p48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4542;p48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4543;p48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544;p48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4545;p48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4546;p48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4547;p48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4548;p48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4549;p48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4550;p48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4551;p48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552;p48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4553;p48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4554;p48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4555;p48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4556;p48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kompanija|Kas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yra BTEC?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Google Shape;345;p13"/>
          <p:cNvSpPr txBox="1">
            <a:spLocks noGrp="1"/>
          </p:cNvSpPr>
          <p:nvPr>
            <p:ph type="body" idx="1"/>
          </p:nvPr>
        </p:nvSpPr>
        <p:spPr>
          <a:xfrm>
            <a:off x="457200" y="1919550"/>
            <a:ext cx="5558518" cy="21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lt-LT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BTEC – profesinis mokymas, pripažįstamas daugiau nei 70 pasaulio šalių, suteikiantis galimybę bei žinių kurti nuosavą verslą, tęsti mokymąsi aukštojoje mokykloje arba sėkmingiau įsilieti į kvalifikuoto darbo rinką. </a:t>
            </a:r>
            <a:endParaRPr lang="lt-LT" dirty="0" smtClean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lt-LT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4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4" name="Stačiakampis 3"/>
          <p:cNvSpPr/>
          <p:nvPr/>
        </p:nvSpPr>
        <p:spPr>
          <a:xfrm>
            <a:off x="546577" y="485777"/>
            <a:ext cx="77930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sz="1800" b="1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Mokymų organizavimas</a:t>
            </a:r>
            <a:endParaRPr lang="lt-LT" sz="1800" dirty="0">
              <a:solidFill>
                <a:srgbClr val="4683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Programos trukmė: 2021-10-01 – </a:t>
            </a:r>
            <a:r>
              <a:rPr lang="lt-LT" sz="1800" dirty="0" smtClean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2023-04-01</a:t>
            </a:r>
            <a:endParaRPr lang="lt-LT" sz="1800" dirty="0">
              <a:solidFill>
                <a:srgbClr val="6365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Paskaitos 2 d. per savaitę nuotoliu, 1 d. per savaitę (šeštadienis) </a:t>
            </a:r>
            <a:r>
              <a:rPr lang="lt-LT" sz="1800" dirty="0" smtClean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gyvas susitikimas</a:t>
            </a:r>
            <a: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Paskaitų pradžia 16 - 17 val. </a:t>
            </a:r>
            <a:endParaRPr lang="en-US" sz="1800" dirty="0" smtClean="0">
              <a:solidFill>
                <a:srgbClr val="6365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 smtClean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Studentams iš kitų miestų ar šalių visas kursas gali būti nuotolinis.</a:t>
            </a:r>
            <a:endParaRPr lang="en-US" sz="1800" dirty="0">
              <a:solidFill>
                <a:srgbClr val="6365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 smtClean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Mokymai</a:t>
            </a:r>
            <a:r>
              <a:rPr lang="en-US" sz="1800" dirty="0" smtClean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organizuojami</a:t>
            </a:r>
            <a:r>
              <a:rPr lang="en-US" sz="1800" dirty="0" smtClean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lietuvi</a:t>
            </a:r>
            <a:r>
              <a:rPr lang="lt-LT" sz="1800" dirty="0" smtClean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arba anglų kalba.</a:t>
            </a:r>
            <a: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1800" b="1" dirty="0">
              <a:solidFill>
                <a:srgbClr val="6365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1800" b="1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Mokymų kaina</a:t>
            </a:r>
          </a:p>
          <a:p>
            <a:pPr marL="0" indent="0">
              <a:buNone/>
            </a:pPr>
            <a:r>
              <a:rPr lang="lt-LT" sz="1800" b="1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val. 15 mėn. BTEC programos kaina: </a:t>
            </a:r>
          </a:p>
          <a:p>
            <a:pPr fontAlgn="base"/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mokant kas mėnesį 2400 EUR arba 160 EUR/mėn.</a:t>
            </a:r>
          </a:p>
          <a:p>
            <a:pPr fontAlgn="base"/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mokant iš karto už viską 2175 arba 145 EUR/mėn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ienu metu registruojami 2 žmonės - </a:t>
            </a:r>
            <a:r>
              <a:rPr lang="en-US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arba </a:t>
            </a: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EUR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lt-LT" sz="1800" dirty="0" err="1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mėn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1800" b="1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 kainą įskaičiuota:</a:t>
            </a:r>
            <a:r>
              <a:rPr lang="lt-LT" sz="1800" dirty="0">
                <a:solidFill>
                  <a:srgbClr val="4683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6365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registracijos mokestis, mokymai, mokymo priemonės, sertifikatai/ diplomai.</a:t>
            </a:r>
            <a:endParaRPr lang="lt-LT" sz="1800" dirty="0">
              <a:solidFill>
                <a:srgbClr val="636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31"/>
          <p:cNvSpPr txBox="1">
            <a:spLocks noGrp="1"/>
          </p:cNvSpPr>
          <p:nvPr>
            <p:ph type="body" idx="4294967295"/>
          </p:nvPr>
        </p:nvSpPr>
        <p:spPr>
          <a:xfrm>
            <a:off x="2108253" y="1329960"/>
            <a:ext cx="4904438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lt-LT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DĖMESĮ</a:t>
            </a:r>
            <a:endParaRPr sz="48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 pradedantysis verslininkas, tačiau nežinai, kaip parduoti?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10" name="Google Shape;520;p16"/>
          <p:cNvGrpSpPr/>
          <p:nvPr/>
        </p:nvGrpSpPr>
        <p:grpSpPr>
          <a:xfrm>
            <a:off x="5342022" y="605017"/>
            <a:ext cx="2375541" cy="3816718"/>
            <a:chOff x="6930459" y="2103554"/>
            <a:chExt cx="581443" cy="1109374"/>
          </a:xfrm>
        </p:grpSpPr>
        <p:sp>
          <p:nvSpPr>
            <p:cNvPr id="11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551;p16"/>
            <p:cNvGrpSpPr/>
            <p:nvPr/>
          </p:nvGrpSpPr>
          <p:grpSpPr>
            <a:xfrm>
              <a:off x="6930459" y="2868039"/>
              <a:ext cx="82080" cy="38617"/>
              <a:chOff x="4865564" y="4311872"/>
              <a:chExt cx="219288" cy="103171"/>
            </a:xfrm>
          </p:grpSpPr>
          <p:sp>
            <p:nvSpPr>
              <p:cNvPr id="161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8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Investicija į žinias moka geriausias palūkanas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Bendžaminas Franklinas (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Benjamin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Franklin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683A2"/>
                </a:solidFill>
              </a:rPr>
              <a:t>4</a:t>
            </a:fld>
            <a:endParaRPr dirty="0">
              <a:solidFill>
                <a:srgbClr val="4683A2"/>
              </a:solidFill>
            </a:endParaRPr>
          </a:p>
        </p:txBody>
      </p:sp>
      <p:grpSp>
        <p:nvGrpSpPr>
          <p:cNvPr id="520" name="Google Shape;520;p16"/>
          <p:cNvGrpSpPr/>
          <p:nvPr/>
        </p:nvGrpSpPr>
        <p:grpSpPr>
          <a:xfrm>
            <a:off x="6230973" y="930400"/>
            <a:ext cx="2318495" cy="3612478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335551" y="1766586"/>
            <a:ext cx="4700275" cy="13113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„Įmonė ir verslumas“ mokymai – žinios ir praktika nuosavo verslo steigimui</a:t>
            </a:r>
            <a:endParaRPr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478988" y="962525"/>
            <a:ext cx="3170037" cy="3403185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4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752833" y="61935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tavęs laukia?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ksto vietos rezervavimo ženklas 1"/>
          <p:cNvSpPr>
            <a:spLocks noGrp="1"/>
          </p:cNvSpPr>
          <p:nvPr>
            <p:ph type="body" idx="1"/>
          </p:nvPr>
        </p:nvSpPr>
        <p:spPr>
          <a:xfrm>
            <a:off x="457200" y="1528237"/>
            <a:ext cx="7146758" cy="2954386"/>
          </a:xfrm>
        </p:spPr>
        <p:txBody>
          <a:bodyPr/>
          <a:lstStyle/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Įmonės steigimas – suprasite, koks įmonės tipas (</a:t>
            </a:r>
            <a:r>
              <a:rPr lang="pt-BR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IĮ, UAB, VšĮ ar MB</a:t>
            </a:r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tinkamiausias Jūsų verslo vystymui.</a:t>
            </a:r>
          </a:p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Finansai – išmoksite planuoti biudžetą.</a:t>
            </a:r>
          </a:p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Rinkodaros kampanijos planavimas – sugebėsite pasinaudoti Jums palankiausiais kanalais, kad ištransliuoti apie savo produktą/paslaugą.</a:t>
            </a:r>
          </a:p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Pardavimo modeliai bei procesai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suprasite, kokiu būdu geriausiai pasiekti bei parduoti paslaugą/produktą tikslinei auditorijai.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Išgyvenimas ir augimas - 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įgysite žinių ir gebėjimų valdyti įmones procesus įvairiausiomis sąlygomis.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kaidrės numerio vietos rezervavimo ženklas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24" y="133368"/>
            <a:ext cx="4028450" cy="48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Kokios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karjeros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galimyb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ės?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155771"/>
            <a:ext cx="7751774" cy="2679000"/>
          </a:xfrm>
        </p:spPr>
        <p:txBody>
          <a:bodyPr/>
          <a:lstStyle/>
          <a:p>
            <a:pPr marL="127000" indent="0">
              <a:buNone/>
            </a:pPr>
            <a:r>
              <a:rPr lang="lt-LT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Galite būti tikri, kad verslo studijos padės pasiekti karjeros tikslų. Štai keletas darbų, kuriems galite pasiruošti: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0" name="Teksto vietos rezervavimo ženklas 3"/>
          <p:cNvSpPr txBox="1">
            <a:spLocks/>
          </p:cNvSpPr>
          <p:nvPr/>
        </p:nvSpPr>
        <p:spPr>
          <a:xfrm>
            <a:off x="1431499" y="2334295"/>
            <a:ext cx="25635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Char char="▸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127000" indent="0">
              <a:buFont typeface="Barlow Light"/>
              <a:buNone/>
            </a:pP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Verslo </a:t>
            </a:r>
            <a:r>
              <a:rPr lang="en-US" sz="1800" dirty="0" err="1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konsultantas</a:t>
            </a: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endParaRPr lang="en-US" sz="1800" dirty="0" smtClean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Font typeface="Barlow Light"/>
              <a:buNone/>
            </a:pP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Valstybės tarnautojas</a:t>
            </a:r>
            <a:endParaRPr lang="en-US" sz="1800" dirty="0" smtClean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Font typeface="Barlow Light"/>
              <a:buNone/>
            </a:pPr>
            <a:r>
              <a:rPr lang="en-US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Finansų vadovas/ė</a:t>
            </a:r>
          </a:p>
          <a:p>
            <a:pPr marL="127000" indent="0">
              <a:buFont typeface="Barlow Light"/>
              <a:buNone/>
            </a:pPr>
            <a:endParaRPr lang="en-US" sz="1800" dirty="0" smtClean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sp>
        <p:nvSpPr>
          <p:cNvPr id="11" name="Teksto vietos rezervavimo ženklas 4"/>
          <p:cNvSpPr>
            <a:spLocks noGrp="1"/>
          </p:cNvSpPr>
          <p:nvPr>
            <p:ph type="body" idx="3"/>
          </p:nvPr>
        </p:nvSpPr>
        <p:spPr>
          <a:xfrm>
            <a:off x="4969297" y="2315304"/>
            <a:ext cx="2563500" cy="2679000"/>
          </a:xfrm>
        </p:spPr>
        <p:txBody>
          <a:bodyPr/>
          <a:lstStyle/>
          <a:p>
            <a:pPr marL="127000" indent="0">
              <a:buNone/>
            </a:pPr>
            <a:r>
              <a:rPr lang="en-US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800" dirty="0" err="1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</a:t>
            </a:r>
            <a:r>
              <a:rPr lang="lt-LT" sz="1800" dirty="0" err="1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ektų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vadovas</a:t>
            </a:r>
            <a:endParaRPr lang="en-US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r>
              <a:rPr lang="en-US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Rinkodaros vadovas</a:t>
            </a:r>
            <a:endParaRPr lang="en-US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r>
              <a:rPr lang="en-US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Mažmeninės prekybos vadybininkas</a:t>
            </a:r>
            <a:endParaRPr lang="en-US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r>
              <a:rPr lang="en-US" sz="1800" dirty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lt-LT" sz="1800" dirty="0" smtClean="0">
                <a:solidFill>
                  <a:srgbClr val="777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Biuro vadovas</a:t>
            </a:r>
            <a:endParaRPr lang="lt-LT" sz="1800" dirty="0">
              <a:solidFill>
                <a:srgbClr val="777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717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Sieki kvalifikuoto darbo viešbučių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sektoriuje užsienyje ar Lietuvoje?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6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sz="36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06" name="Google Shape;1047;p24"/>
          <p:cNvGrpSpPr/>
          <p:nvPr/>
        </p:nvGrpSpPr>
        <p:grpSpPr>
          <a:xfrm>
            <a:off x="5630779" y="990027"/>
            <a:ext cx="3207475" cy="3255239"/>
            <a:chOff x="2012475" y="393272"/>
            <a:chExt cx="4440240" cy="4609126"/>
          </a:xfrm>
        </p:grpSpPr>
        <p:sp>
          <p:nvSpPr>
            <p:cNvPr id="207" name="Google Shape;1048;p24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049;p24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050;p24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051;p24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052;p24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053;p24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054;p24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055;p24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056;p24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057;p24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058;p24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1059;p24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1060;p24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1061;p24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1062;p24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1063;p24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1064;p24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1065;p24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1066;p24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1067;p24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1068;p24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1069;p24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1070;p24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1071;p24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1072;p24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1073;p24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1074;p24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1075;p24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1076;p24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1077;p24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1078;p24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1079;p24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1080;p24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1081;p24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1082;p24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1083;p24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1084;p24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1085;p24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1086;p24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1087;p24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1088;p24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1089;p24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1090;p24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091;p24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092;p24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1093;p24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1094;p24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1095;p24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1096;p24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1097;p24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1098;p24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1099;p24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1100;p24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1101;p24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1102;p24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1103;p24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1104;p24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1105;p24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1106;p24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1107;p24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1108;p24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1109;p24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1110;p24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1111;p24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1112;p24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1113;p24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1114;p24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1115;p24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1116;p24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1117;p24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1118;p24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1119;p24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1120;p24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1121;p24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1122;p24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1123;p24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1124;p24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1125;p24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1126;p24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1127;p24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1128;p24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1129;p24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1130;p24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1131;p24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1132;p24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1133;p24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1134;p24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1135;p24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1136;p24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1137;p24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1138;p24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1139;p24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1140;p24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5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543</Words>
  <Application>Microsoft Office PowerPoint</Application>
  <PresentationFormat>Demonstracija ekrane (16:9)</PresentationFormat>
  <Paragraphs>94</Paragraphs>
  <Slides>21</Slides>
  <Notes>17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Barlow</vt:lpstr>
      <vt:lpstr>Raleway</vt:lpstr>
      <vt:lpstr>Calibri</vt:lpstr>
      <vt:lpstr>Barlow Light</vt:lpstr>
      <vt:lpstr>Raleway Thin</vt:lpstr>
      <vt:lpstr>Gaoler template</vt:lpstr>
      <vt:lpstr> Profesinio mokymo centras „Žirmūnai“ - pirmasis Lietuvoje akredituotas BTEC centras</vt:lpstr>
      <vt:lpstr>Pearson kompanija|Kas yra BTEC?</vt:lpstr>
      <vt:lpstr>Esi pradedantysis verslininkas, tačiau nežinai, kaip parduoti?</vt:lpstr>
      <vt:lpstr>„PowerPoint“ pateiktis</vt:lpstr>
      <vt:lpstr>„Įmonė ir verslumas“ mokymai – žinios ir praktika nuosavo verslo steigimui</vt:lpstr>
      <vt:lpstr>Kas tavęs laukia?</vt:lpstr>
      <vt:lpstr>„PowerPoint“ pateiktis</vt:lpstr>
      <vt:lpstr>Kokios karjeros galimybės?</vt:lpstr>
      <vt:lpstr>Sieki kvalifikuoto darbo viešbučių sektoriuje užsienyje ar Lietuvoje?</vt:lpstr>
      <vt:lpstr>„Svetingumo verslas“ mokymai – galimybė įgyti kvalifikuotą darbą užsienyje</vt:lpstr>
      <vt:lpstr>Kas tavęs laukia?</vt:lpstr>
      <vt:lpstr>„PowerPoint“ pateiktis</vt:lpstr>
      <vt:lpstr>Kokios karjeros galimybės?</vt:lpstr>
      <vt:lpstr>Kaip mokysitės?</vt:lpstr>
      <vt:lpstr>Pagrindinės naudos</vt:lpstr>
      <vt:lpstr>BTEC dėstytojai - geriausi PMC „Žirmūnai“ dėstytojai, Lietuvos ir užsienio verslo atstovai  </vt:lpstr>
      <vt:lpstr>„PowerPoint“ pateiktis</vt:lpstr>
      <vt:lpstr> BTEC paskaitų svečiai – verslo atstovai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Profesinio mokymo centras „Žirmūnai“ - pirmasis Lietuvoje akredituotas BTEC centras</dc:title>
  <dc:creator>Ieva Aidukaitė</dc:creator>
  <cp:lastModifiedBy>Ieva Aidukaitė</cp:lastModifiedBy>
  <cp:revision>43</cp:revision>
  <dcterms:modified xsi:type="dcterms:W3CDTF">2021-09-22T06:51:33Z</dcterms:modified>
</cp:coreProperties>
</file>